
<file path=[Content_Types].xml><?xml version="1.0" encoding="utf-8"?>
<Types xmlns="http://schemas.openxmlformats.org/package/2006/content-types">
  <Default Extension="png" ContentType="image/png"/>
  <Default Extension="web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4" r:id="rId5"/>
    <p:sldId id="266" r:id="rId6"/>
    <p:sldId id="261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9208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2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34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95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0419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10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681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8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76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349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123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05E4C8E-554E-4EFB-B898-86FF85AFB773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E57CCB0-94CE-4087-A4AA-2EF3A80B0A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091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96000">
              <a:srgbClr val="E6E6E6"/>
            </a:gs>
            <a:gs pos="6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C57FA-E812-438F-B2C0-2BDDEC322A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3090" y="1990755"/>
            <a:ext cx="6169052" cy="2098226"/>
          </a:xfrm>
        </p:spPr>
        <p:txBody>
          <a:bodyPr/>
          <a:lstStyle/>
          <a:p>
            <a:r>
              <a:rPr lang="ru-RU" sz="1600" b="1" dirty="0">
                <a:latin typeface="Bahnschrift SemiBold Condensed" panose="020B0502040204020203" pitchFamily="34" charset="0"/>
              </a:rPr>
              <a:t>ФЕДЕРАЛЬНОЕ ГОСУДАРСТВЕННОЕ БЮДЖЕТНОЕ 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1600" b="1" dirty="0">
                <a:latin typeface="Bahnschrift SemiBold Condensed" panose="020B0502040204020203" pitchFamily="34" charset="0"/>
              </a:rPr>
              <a:t>ОБРАЗОВАТЕЛЬНОЕ УЧРЕЖДЕНИЕ ВЫСШЕГО ОБРАЗОВАНИЯ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1600" b="1" dirty="0">
                <a:latin typeface="Bahnschrift SemiBold Condensed" panose="020B0502040204020203" pitchFamily="34" charset="0"/>
              </a:rPr>
              <a:t>«ДОНСКОЙ ГОСУДАРСТВЕННЫЙ ТЕХНИЧЕСКИЙ УНИВЕРСИТЕТ»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1600" b="1" dirty="0">
                <a:latin typeface="Bahnschrift SemiBold Condensed" panose="020B0502040204020203" pitchFamily="34" charset="0"/>
              </a:rPr>
              <a:t>(ДГТУ)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3600" b="1" dirty="0">
                <a:latin typeface="Bahnschrift SemiBold Condensed" panose="020B0502040204020203" pitchFamily="34" charset="0"/>
              </a:rPr>
              <a:t/>
            </a:r>
            <a:br>
              <a:rPr lang="ru-RU" sz="3600" b="1" dirty="0">
                <a:latin typeface="Bahnschrift SemiBold Condensed" panose="020B0502040204020203" pitchFamily="34" charset="0"/>
              </a:rPr>
            </a:br>
            <a:r>
              <a:rPr lang="ru-RU" sz="3200" b="1" dirty="0">
                <a:latin typeface="Bahnschrift SemiBold Condensed" panose="020B0502040204020203" pitchFamily="34" charset="0"/>
              </a:rPr>
              <a:t>Магистерская диссертация на тему:</a:t>
            </a:r>
            <a:br>
              <a:rPr lang="ru-RU" sz="3200" b="1" dirty="0">
                <a:latin typeface="Bahnschrift SemiBold Condensed" panose="020B0502040204020203" pitchFamily="34" charset="0"/>
              </a:rPr>
            </a:br>
            <a:r>
              <a:rPr lang="ru-RU" sz="3200" b="1" dirty="0">
                <a:latin typeface="Bahnschrift SemiBold Condensed" panose="020B0502040204020203" pitchFamily="34" charset="0"/>
              </a:rPr>
              <a:t>«………»</a:t>
            </a:r>
            <a:r>
              <a:rPr lang="ru-RU" sz="3000" b="1" dirty="0"/>
              <a:t/>
            </a:r>
            <a:br>
              <a:rPr lang="ru-RU" sz="3000" b="1" dirty="0"/>
            </a:br>
            <a:endParaRPr lang="ru-RU" sz="3000" b="1" dirty="0"/>
          </a:p>
        </p:txBody>
      </p:sp>
      <p:pic>
        <p:nvPicPr>
          <p:cNvPr id="5" name="Рисунок 4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550" y="145593"/>
            <a:ext cx="675292" cy="67209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485F22C-E91D-4798-873D-05F7C34E7B07}"/>
              </a:ext>
            </a:extLst>
          </p:cNvPr>
          <p:cNvSpPr txBox="1">
            <a:spLocks/>
          </p:cNvSpPr>
          <p:nvPr/>
        </p:nvSpPr>
        <p:spPr>
          <a:xfrm>
            <a:off x="5661285" y="4482059"/>
            <a:ext cx="5196590" cy="17165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600" b="1" dirty="0"/>
              <a:t>Обучающийся: </a:t>
            </a:r>
            <a:r>
              <a:rPr lang="ru-RU" sz="1600" dirty="0"/>
              <a:t>Иванов И.И.</a:t>
            </a:r>
          </a:p>
          <a:p>
            <a:pPr algn="r"/>
            <a:r>
              <a:rPr lang="ru-RU" sz="1600" b="1" dirty="0"/>
              <a:t>Группа: </a:t>
            </a:r>
            <a:r>
              <a:rPr lang="ru-RU" sz="1600" dirty="0"/>
              <a:t>АМЮ21</a:t>
            </a:r>
          </a:p>
          <a:p>
            <a:pPr algn="r"/>
            <a:r>
              <a:rPr lang="ru-RU" sz="1600" b="1" dirty="0"/>
              <a:t>Научный руководитель: </a:t>
            </a:r>
            <a:r>
              <a:rPr lang="ru-RU" sz="1600" dirty="0"/>
              <a:t>к.э.н., доцент Сапожникова Е.Ю.</a:t>
            </a:r>
            <a:endParaRPr lang="ru-RU" sz="1600" b="1" dirty="0"/>
          </a:p>
          <a:p>
            <a:pPr algn="r"/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7630C8-414D-49F8-B176-DBE9EAE23793}"/>
              </a:ext>
            </a:extLst>
          </p:cNvPr>
          <p:cNvSpPr txBox="1"/>
          <p:nvPr/>
        </p:nvSpPr>
        <p:spPr>
          <a:xfrm>
            <a:off x="5950255" y="5829301"/>
            <a:ext cx="137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2020г.</a:t>
            </a:r>
          </a:p>
        </p:txBody>
      </p:sp>
    </p:spTree>
    <p:extLst>
      <p:ext uri="{BB962C8B-B14F-4D97-AF65-F5344CB8AC3E}">
        <p14:creationId xmlns:p14="http://schemas.microsoft.com/office/powerpoint/2010/main" val="2799465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66000">
              <a:schemeClr val="bg1">
                <a:tint val="98000"/>
                <a:shade val="90000"/>
                <a:satMod val="130000"/>
                <a:lumMod val="103000"/>
              </a:schemeClr>
            </a:gs>
            <a:gs pos="96000">
              <a:srgbClr val="E6E6E6"/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Рисунок 45" descr="Изображение выглядит как стол, мебель, табурет, игра&#10;&#10;Автоматически созданное описание">
            <a:extLst>
              <a:ext uri="{FF2B5EF4-FFF2-40B4-BE49-F238E27FC236}">
                <a16:creationId xmlns:a16="http://schemas.microsoft.com/office/drawing/2014/main" id="{E07552B1-7E07-4A64-8C31-D09BD28A9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381" y="115800"/>
            <a:ext cx="2176594" cy="2176594"/>
          </a:xfrm>
          <a:prstGeom prst="rect">
            <a:avLst/>
          </a:prstGeom>
        </p:spPr>
      </p:pic>
      <p:sp>
        <p:nvSpPr>
          <p:cNvPr id="18" name="Текст 2">
            <a:extLst>
              <a:ext uri="{FF2B5EF4-FFF2-40B4-BE49-F238E27FC236}">
                <a16:creationId xmlns:a16="http://schemas.microsoft.com/office/drawing/2014/main" id="{9A0A5551-8F73-4EC9-8B29-A0879386EC6B}"/>
              </a:ext>
            </a:extLst>
          </p:cNvPr>
          <p:cNvSpPr txBox="1">
            <a:spLocks/>
          </p:cNvSpPr>
          <p:nvPr/>
        </p:nvSpPr>
        <p:spPr>
          <a:xfrm>
            <a:off x="1686322" y="387805"/>
            <a:ext cx="9448942" cy="610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100" u="sng" dirty="0">
              <a:latin typeface="Bahnschrift SemiBold Condensed" panose="020B0502040204020203" pitchFamily="34" charset="0"/>
            </a:endParaRPr>
          </a:p>
          <a:p>
            <a:r>
              <a:rPr lang="ru-RU" sz="4100" u="sng" dirty="0">
                <a:latin typeface="Bahnschrift SemiBold Condensed" panose="020B0502040204020203" pitchFamily="34" charset="0"/>
              </a:rPr>
              <a:t>Актуальность темы исследования:</a:t>
            </a:r>
          </a:p>
        </p:txBody>
      </p:sp>
      <p:sp>
        <p:nvSpPr>
          <p:cNvPr id="19" name="Текст 5">
            <a:extLst>
              <a:ext uri="{FF2B5EF4-FFF2-40B4-BE49-F238E27FC236}">
                <a16:creationId xmlns:a16="http://schemas.microsoft.com/office/drawing/2014/main" id="{F1C4859C-5C12-4387-8862-33C5FC2545E9}"/>
              </a:ext>
            </a:extLst>
          </p:cNvPr>
          <p:cNvSpPr txBox="1">
            <a:spLocks/>
          </p:cNvSpPr>
          <p:nvPr/>
        </p:nvSpPr>
        <p:spPr>
          <a:xfrm>
            <a:off x="3315186" y="1995880"/>
            <a:ext cx="7315340" cy="18625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…текст…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056A437-B91E-43A8-A52B-E9F9D8BD1EF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" y="115800"/>
            <a:ext cx="1368843" cy="13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2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rgbClr val="E3E3E3"/>
            </a:gs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71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Изображение выглядит как черный, стол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1726C126-BF3E-4E69-9DED-B7886FC45B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493" y="3177915"/>
            <a:ext cx="3075508" cy="3550520"/>
          </a:xfrm>
        </p:spPr>
      </p:pic>
      <p:sp>
        <p:nvSpPr>
          <p:cNvPr id="14" name="Текст 2">
            <a:extLst>
              <a:ext uri="{FF2B5EF4-FFF2-40B4-BE49-F238E27FC236}">
                <a16:creationId xmlns:a16="http://schemas.microsoft.com/office/drawing/2014/main" id="{7F5B7379-0CC8-4FB6-8F4A-3F5067365C3C}"/>
              </a:ext>
            </a:extLst>
          </p:cNvPr>
          <p:cNvSpPr txBox="1">
            <a:spLocks/>
          </p:cNvSpPr>
          <p:nvPr/>
        </p:nvSpPr>
        <p:spPr>
          <a:xfrm>
            <a:off x="1371529" y="423111"/>
            <a:ext cx="9448942" cy="610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30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100" u="sng" dirty="0">
              <a:latin typeface="Bahnschrift SemiBold Condensed" panose="020B0502040204020203" pitchFamily="34" charset="0"/>
            </a:endParaRPr>
          </a:p>
          <a:p>
            <a:r>
              <a:rPr lang="ru-RU" sz="4100" u="sng" dirty="0">
                <a:latin typeface="Bahnschrift SemiBold Condensed" panose="020B0502040204020203" pitchFamily="34" charset="0"/>
              </a:rPr>
              <a:t>Цель и задачи магистерской диссертации: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F0E7350B-E473-4106-9C5C-C0D917DD00BB}"/>
              </a:ext>
            </a:extLst>
          </p:cNvPr>
          <p:cNvSpPr/>
          <p:nvPr/>
        </p:nvSpPr>
        <p:spPr>
          <a:xfrm>
            <a:off x="1536421" y="1028694"/>
            <a:ext cx="9448942" cy="959371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chemeClr val="tx2"/>
                </a:solidFill>
              </a:rPr>
              <a:t>ЦЕЛЬ</a:t>
            </a:r>
            <a:r>
              <a:rPr lang="ru-RU" sz="2000" b="1" dirty="0">
                <a:solidFill>
                  <a:schemeClr val="tx2"/>
                </a:solidFill>
              </a:rPr>
              <a:t>: …текст…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6F983EAD-C6CB-49DD-82C9-C0C7F337797F}"/>
              </a:ext>
            </a:extLst>
          </p:cNvPr>
          <p:cNvSpPr/>
          <p:nvPr/>
        </p:nvSpPr>
        <p:spPr>
          <a:xfrm>
            <a:off x="1371529" y="2368446"/>
            <a:ext cx="3491018" cy="169388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chemeClr val="tx2"/>
                </a:solidFill>
              </a:rPr>
              <a:t>ОБЪЕКТ </a:t>
            </a:r>
            <a:r>
              <a:rPr lang="ru-RU" b="1" u="sng" dirty="0" smtClean="0">
                <a:solidFill>
                  <a:schemeClr val="tx2"/>
                </a:solidFill>
              </a:rPr>
              <a:t>ИССЛЕДОВАНИЯ</a:t>
            </a:r>
            <a:r>
              <a:rPr lang="ru-RU" b="1" dirty="0">
                <a:solidFill>
                  <a:schemeClr val="tx2"/>
                </a:solidFill>
              </a:rPr>
              <a:t>-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…ТЕКСТ…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4FCBF521-F791-4081-B371-723783AEB9C0}"/>
              </a:ext>
            </a:extLst>
          </p:cNvPr>
          <p:cNvSpPr/>
          <p:nvPr/>
        </p:nvSpPr>
        <p:spPr>
          <a:xfrm>
            <a:off x="1371529" y="4367134"/>
            <a:ext cx="3491018" cy="169388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chemeClr val="tx2"/>
                </a:solidFill>
              </a:rPr>
              <a:t>ПРЕДМЕТ </a:t>
            </a:r>
            <a:r>
              <a:rPr lang="ru-RU" b="1" u="sng" dirty="0" smtClean="0">
                <a:solidFill>
                  <a:schemeClr val="tx2"/>
                </a:solidFill>
              </a:rPr>
              <a:t>ИССЛЕДОВАНИЯ</a:t>
            </a:r>
            <a:r>
              <a:rPr lang="ru-RU" b="1" dirty="0">
                <a:solidFill>
                  <a:schemeClr val="tx2"/>
                </a:solidFill>
              </a:rPr>
              <a:t>-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…ТЕКСТ…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8D158C4B-971B-4454-B248-58412D56A6A0}"/>
              </a:ext>
            </a:extLst>
          </p:cNvPr>
          <p:cNvSpPr/>
          <p:nvPr/>
        </p:nvSpPr>
        <p:spPr>
          <a:xfrm>
            <a:off x="5625475" y="2368445"/>
            <a:ext cx="3491018" cy="369257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1. …ТЕКСТ…</a:t>
            </a:r>
          </a:p>
          <a:p>
            <a:pPr algn="ctr"/>
            <a:endParaRPr lang="ru-RU" b="1" dirty="0">
              <a:solidFill>
                <a:schemeClr val="tx2"/>
              </a:solidFill>
            </a:endParaRP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2. …ТЕКСТ…</a:t>
            </a:r>
          </a:p>
          <a:p>
            <a:pPr algn="ctr"/>
            <a:endParaRPr lang="ru-RU" b="1" dirty="0">
              <a:solidFill>
                <a:schemeClr val="tx2"/>
              </a:solidFill>
            </a:endParaRP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3. …ТЕКСТ…</a:t>
            </a:r>
          </a:p>
          <a:p>
            <a:pPr algn="ctr"/>
            <a:endParaRPr lang="ru-RU" b="1" dirty="0">
              <a:solidFill>
                <a:schemeClr val="tx2"/>
              </a:solidFill>
            </a:endParaRPr>
          </a:p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1EA736-6227-4DD8-A732-7CBEC2488FE3}"/>
              </a:ext>
            </a:extLst>
          </p:cNvPr>
          <p:cNvSpPr txBox="1"/>
          <p:nvPr/>
        </p:nvSpPr>
        <p:spPr>
          <a:xfrm>
            <a:off x="6096000" y="2497488"/>
            <a:ext cx="285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chemeClr val="tx2"/>
                </a:solidFill>
              </a:rPr>
              <a:t>ЗАДАЧИ ИССЛЕДОВАНИЯ: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764F5A9E-28BB-4002-BD3C-5FBF98A1021F}"/>
              </a:ext>
            </a:extLst>
          </p:cNvPr>
          <p:cNvCxnSpPr/>
          <p:nvPr/>
        </p:nvCxnSpPr>
        <p:spPr>
          <a:xfrm>
            <a:off x="2923082" y="4062334"/>
            <a:ext cx="0" cy="30480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2374E14-1473-4E49-A516-EFCBECF9F299}"/>
              </a:ext>
            </a:extLst>
          </p:cNvPr>
          <p:cNvCxnSpPr/>
          <p:nvPr/>
        </p:nvCxnSpPr>
        <p:spPr>
          <a:xfrm>
            <a:off x="2880610" y="2038657"/>
            <a:ext cx="0" cy="30480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B0CA5AEB-B28D-4E41-A3FC-B3FB37AE44FC}"/>
              </a:ext>
            </a:extLst>
          </p:cNvPr>
          <p:cNvCxnSpPr/>
          <p:nvPr/>
        </p:nvCxnSpPr>
        <p:spPr>
          <a:xfrm>
            <a:off x="7388473" y="2038657"/>
            <a:ext cx="0" cy="30480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6B702830-7EEA-4914-9EFE-7392DC964FAF}"/>
              </a:ext>
            </a:extLst>
          </p:cNvPr>
          <p:cNvCxnSpPr>
            <a:cxnSpLocks/>
          </p:cNvCxnSpPr>
          <p:nvPr/>
        </p:nvCxnSpPr>
        <p:spPr>
          <a:xfrm>
            <a:off x="4862547" y="3429000"/>
            <a:ext cx="762928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744B0BEB-388A-4245-959C-CA6FD2D1449A}"/>
              </a:ext>
            </a:extLst>
          </p:cNvPr>
          <p:cNvCxnSpPr>
            <a:cxnSpLocks/>
          </p:cNvCxnSpPr>
          <p:nvPr/>
        </p:nvCxnSpPr>
        <p:spPr>
          <a:xfrm>
            <a:off x="4862547" y="4953175"/>
            <a:ext cx="762928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D339B90-9E1D-42E5-A274-C9E711A6001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" y="115800"/>
            <a:ext cx="1368843" cy="13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904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D9319D-A9C8-43DF-B12C-6A4B404CE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6471" y="685800"/>
            <a:ext cx="9601200" cy="1485900"/>
          </a:xfrm>
        </p:spPr>
        <p:txBody>
          <a:bodyPr/>
          <a:lstStyle/>
          <a:p>
            <a:r>
              <a:rPr lang="ru-RU" u="sng" dirty="0">
                <a:latin typeface="Bahnschrift SemiBold Condensed" panose="020B0502040204020203" pitchFamily="34" charset="0"/>
              </a:rPr>
              <a:t>Нормативно-правовая база проведенного исследования:</a:t>
            </a:r>
            <a:endParaRPr lang="ru-RU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5FCE29-3B99-4C28-AB8E-E64365535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66471" y="2171700"/>
            <a:ext cx="6749829" cy="38000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dirty="0">
                <a:latin typeface="Bahnschrift SemiBold Condensed" panose="020B0502040204020203" pitchFamily="34" charset="0"/>
              </a:rPr>
              <a:t>….текст….</a:t>
            </a:r>
          </a:p>
          <a:p>
            <a:pPr marL="0" indent="0">
              <a:buNone/>
            </a:pPr>
            <a:r>
              <a:rPr lang="ru-RU" sz="3200" dirty="0">
                <a:latin typeface="Bahnschrift SemiBold Condensed" panose="020B0502040204020203" pitchFamily="34" charset="0"/>
              </a:rPr>
              <a:t>(необходимо указать перечень основных нормативно-правовых источников, на изучении которых строились выводы проведенного исследования. Если у вас основными источниками  являлись учебники и тема магистерской диссертации не связана с изучением нормативно-правовых актов, данный слайд можно не использовать в презентации).</a:t>
            </a:r>
          </a:p>
        </p:txBody>
      </p:sp>
      <p:pic>
        <p:nvPicPr>
          <p:cNvPr id="26" name="Объект 25">
            <a:extLst>
              <a:ext uri="{FF2B5EF4-FFF2-40B4-BE49-F238E27FC236}">
                <a16:creationId xmlns:a16="http://schemas.microsoft.com/office/drawing/2014/main" id="{357ABB18-AC31-46E7-BDBE-55CC2872A0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425" y="521688"/>
            <a:ext cx="1551011" cy="1650012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8A36D7-AE57-423B-853D-54310A7375A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2" y="219168"/>
            <a:ext cx="1368843" cy="13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265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579FE6-9164-4D54-B122-4F436B6CA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8826" y="264139"/>
            <a:ext cx="9601200" cy="293026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Bahnschrift SemiBold Condensed" panose="020B0502040204020203" pitchFamily="34" charset="0"/>
              </a:rPr>
              <a:t>Далее </a:t>
            </a:r>
            <a:r>
              <a:rPr lang="ru-RU" dirty="0" smtClean="0">
                <a:latin typeface="Bahnschrift SemiBold Condensed" panose="020B0502040204020203" pitchFamily="34" charset="0"/>
              </a:rPr>
              <a:t>на </a:t>
            </a:r>
            <a:r>
              <a:rPr lang="ru-RU" dirty="0" smtClean="0">
                <a:latin typeface="Bahnschrift SemiBold Condensed" panose="020B0502040204020203" pitchFamily="34" charset="0"/>
              </a:rPr>
              <a:t>3-6 слайдов </a:t>
            </a:r>
            <a:r>
              <a:rPr lang="ru-RU" dirty="0">
                <a:latin typeface="Bahnschrift SemiBold Condensed" panose="020B0502040204020203" pitchFamily="34" charset="0"/>
              </a:rPr>
              <a:t>вы должны отразить основные этапы проведенного исследования (т.е. указать выводы, сделанные вами по результатам исследования каждой из глав магистерской диссертации).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C29898A-5CE3-4C55-91B1-AC41B9CA2F3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44" y="264139"/>
            <a:ext cx="1368843" cy="13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64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3EB6F-9D8C-4154-A8D9-95E9BC7A5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370" y="202367"/>
            <a:ext cx="9601200" cy="14859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ahnschrift SemiBold Condensed" panose="020B0502040204020203" pitchFamily="34" charset="0"/>
              </a:rPr>
              <a:t>Положения, выносимые на защиту:</a:t>
            </a:r>
            <a:r>
              <a:rPr lang="ru-RU" dirty="0">
                <a:latin typeface="Bahnschrift SemiBold Condensed" panose="020B0502040204020203" pitchFamily="34" charset="0"/>
              </a:rPr>
              <a:t/>
            </a:r>
            <a:br>
              <a:rPr lang="ru-RU" dirty="0">
                <a:latin typeface="Bahnschrift SemiBold Condensed" panose="020B0502040204020203" pitchFamily="34" charset="0"/>
              </a:rPr>
            </a:br>
            <a:endParaRPr lang="ru-RU" dirty="0">
              <a:latin typeface="Bahnschrift SemiBold Condensed" panose="020B0502040204020203" pitchFamily="34" charset="0"/>
            </a:endParaRPr>
          </a:p>
        </p:txBody>
      </p:sp>
      <p:sp>
        <p:nvSpPr>
          <p:cNvPr id="14" name="Объект 13">
            <a:extLst>
              <a:ext uri="{FF2B5EF4-FFF2-40B4-BE49-F238E27FC236}">
                <a16:creationId xmlns:a16="http://schemas.microsoft.com/office/drawing/2014/main" id="{B8FE2294-52BC-4091-8EE4-280AE26CD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21370" y="1513194"/>
            <a:ext cx="7660286" cy="50190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Bahnschrift SemiBold Condensed" panose="020B0502040204020203" pitchFamily="34" charset="0"/>
              </a:rPr>
              <a:t>….текст…</a:t>
            </a:r>
          </a:p>
          <a:p>
            <a:pPr marL="0" indent="0">
              <a:buNone/>
            </a:pPr>
            <a:r>
              <a:rPr lang="ru-RU" sz="2400" dirty="0">
                <a:latin typeface="Bahnschrift SemiBold Condensed" panose="020B0502040204020203" pitchFamily="34" charset="0"/>
              </a:rPr>
              <a:t>(указать основные результаты и выводы, сделанные вами в ходе исследования, зачастую, данную информацию вы указываете в заключении магистерской диссертации).</a:t>
            </a:r>
          </a:p>
        </p:txBody>
      </p:sp>
      <p:pic>
        <p:nvPicPr>
          <p:cNvPr id="6" name="Рисунок 5" descr="Изображение выглядит как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5B308A4F-5A76-4F57-AF82-AB4AEFBD9D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039" y="1498360"/>
            <a:ext cx="2334422" cy="25243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A45100-6FDD-4BFE-A836-F889D060351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44" y="264139"/>
            <a:ext cx="1368843" cy="136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87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C57FA-E812-438F-B2C0-2BDDEC322A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3090" y="1990755"/>
            <a:ext cx="6169052" cy="2098226"/>
          </a:xfrm>
        </p:spPr>
        <p:txBody>
          <a:bodyPr/>
          <a:lstStyle/>
          <a:p>
            <a:r>
              <a:rPr lang="ru-RU" sz="1600" b="1" dirty="0">
                <a:latin typeface="Bahnschrift SemiBold Condensed" panose="020B0502040204020203" pitchFamily="34" charset="0"/>
              </a:rPr>
              <a:t>ФЕДЕРАЛЬНОЕ ГОСУДАРСТВЕННОЕ БЮДЖЕТНОЕ 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1600" b="1" dirty="0">
                <a:latin typeface="Bahnschrift SemiBold Condensed" panose="020B0502040204020203" pitchFamily="34" charset="0"/>
              </a:rPr>
              <a:t>ОБРАЗОВАТЕЛЬНОЕ УЧРЕЖДЕНИЕ ВЫСШЕГО ОБРАЗОВАНИЯ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1600" b="1" dirty="0">
                <a:latin typeface="Bahnschrift SemiBold Condensed" panose="020B0502040204020203" pitchFamily="34" charset="0"/>
              </a:rPr>
              <a:t>«ДОНСКОЙ ГОСУДАРСТВЕННЫЙ ТЕХНИЧЕСКИЙ УНИВЕРСИТЕТ»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1600" b="1" dirty="0">
                <a:latin typeface="Bahnschrift SemiBold Condensed" panose="020B0502040204020203" pitchFamily="34" charset="0"/>
              </a:rPr>
              <a:t>(ДГТУ)</a:t>
            </a:r>
            <a:br>
              <a:rPr lang="ru-RU" sz="1600" b="1" dirty="0">
                <a:latin typeface="Bahnschrift SemiBold Condensed" panose="020B0502040204020203" pitchFamily="34" charset="0"/>
              </a:rPr>
            </a:br>
            <a:r>
              <a:rPr lang="ru-RU" sz="3600" b="1" dirty="0">
                <a:latin typeface="Bahnschrift SemiBold Condensed" panose="020B0502040204020203" pitchFamily="34" charset="0"/>
              </a:rPr>
              <a:t/>
            </a:r>
            <a:br>
              <a:rPr lang="ru-RU" sz="3600" b="1" dirty="0">
                <a:latin typeface="Bahnschrift SemiBold Condensed" panose="020B0502040204020203" pitchFamily="34" charset="0"/>
              </a:rPr>
            </a:br>
            <a:r>
              <a:rPr lang="ru-RU" sz="3200" b="1" dirty="0">
                <a:latin typeface="Bahnschrift SemiBold Condensed" panose="020B0502040204020203" pitchFamily="34" charset="0"/>
              </a:rPr>
              <a:t>Магистерская диссертация на тему:</a:t>
            </a:r>
            <a:br>
              <a:rPr lang="ru-RU" sz="3200" b="1" dirty="0">
                <a:latin typeface="Bahnschrift SemiBold Condensed" panose="020B0502040204020203" pitchFamily="34" charset="0"/>
              </a:rPr>
            </a:br>
            <a:r>
              <a:rPr lang="ru-RU" sz="3200" b="1" dirty="0">
                <a:latin typeface="Bahnschrift SemiBold Condensed" panose="020B0502040204020203" pitchFamily="34" charset="0"/>
              </a:rPr>
              <a:t>«………»</a:t>
            </a:r>
            <a:r>
              <a:rPr lang="ru-RU" sz="3000" b="1" dirty="0"/>
              <a:t/>
            </a:r>
            <a:br>
              <a:rPr lang="ru-RU" sz="3000" b="1" dirty="0"/>
            </a:br>
            <a:endParaRPr lang="ru-RU" sz="3000" b="1" dirty="0"/>
          </a:p>
        </p:txBody>
      </p:sp>
      <p:pic>
        <p:nvPicPr>
          <p:cNvPr id="5" name="Рисунок 4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DB1DD24F-ABE8-4845-AC9D-B3BB2B9B608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550" y="145593"/>
            <a:ext cx="675292" cy="67209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485F22C-E91D-4798-873D-05F7C34E7B07}"/>
              </a:ext>
            </a:extLst>
          </p:cNvPr>
          <p:cNvSpPr txBox="1">
            <a:spLocks/>
          </p:cNvSpPr>
          <p:nvPr/>
        </p:nvSpPr>
        <p:spPr>
          <a:xfrm>
            <a:off x="5661285" y="4482059"/>
            <a:ext cx="5196590" cy="17165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600" b="1" dirty="0"/>
              <a:t>Обучающийся: </a:t>
            </a:r>
            <a:r>
              <a:rPr lang="ru-RU" sz="1600" dirty="0"/>
              <a:t>Иванов И.И.</a:t>
            </a:r>
          </a:p>
          <a:p>
            <a:pPr algn="r"/>
            <a:r>
              <a:rPr lang="ru-RU" sz="1600" b="1" dirty="0"/>
              <a:t>Группа: </a:t>
            </a:r>
            <a:r>
              <a:rPr lang="ru-RU" sz="1600" dirty="0"/>
              <a:t>АМЮ21</a:t>
            </a:r>
          </a:p>
          <a:p>
            <a:pPr algn="r"/>
            <a:r>
              <a:rPr lang="ru-RU" sz="1600" b="1" dirty="0"/>
              <a:t>Научный руководитель: </a:t>
            </a:r>
            <a:r>
              <a:rPr lang="ru-RU" sz="1600" dirty="0"/>
              <a:t>к.э.н., доцент Сапожникова Е.Ю.</a:t>
            </a:r>
            <a:endParaRPr lang="ru-RU" sz="1600" b="1" dirty="0"/>
          </a:p>
          <a:p>
            <a:pPr algn="r"/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7630C8-414D-49F8-B176-DBE9EAE23793}"/>
              </a:ext>
            </a:extLst>
          </p:cNvPr>
          <p:cNvSpPr txBox="1"/>
          <p:nvPr/>
        </p:nvSpPr>
        <p:spPr>
          <a:xfrm>
            <a:off x="5950255" y="5829301"/>
            <a:ext cx="137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2020г.</a:t>
            </a:r>
          </a:p>
        </p:txBody>
      </p:sp>
    </p:spTree>
    <p:extLst>
      <p:ext uri="{BB962C8B-B14F-4D97-AF65-F5344CB8AC3E}">
        <p14:creationId xmlns:p14="http://schemas.microsoft.com/office/powerpoint/2010/main" val="2594964141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338</TotalTime>
  <Words>254</Words>
  <Application>Microsoft Office PowerPoint</Application>
  <PresentationFormat>Широкоэкранный</PresentationFormat>
  <Paragraphs>53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Bahnschrift SemiBold Condensed</vt:lpstr>
      <vt:lpstr>Franklin Gothic Book</vt:lpstr>
      <vt:lpstr>Уголки</vt:lpstr>
      <vt:lpstr>ФЕДЕРАЛЬНОЕ ГОСУДАРСТВЕННОЕ БЮДЖЕТНОЕ  ОБРАЗОВАТЕЛЬНОЕ УЧРЕЖДЕНИЕ ВЫСШЕГО ОБРАЗОВАНИЯ «ДОНСКОЙ ГОСУДАРСТВЕННЫЙ ТЕХНИЧЕСКИЙ УНИВЕРСИТЕТ» (ДГТУ)  Магистерская диссертация на тему: «………» </vt:lpstr>
      <vt:lpstr>Презентация PowerPoint</vt:lpstr>
      <vt:lpstr>Презентация PowerPoint</vt:lpstr>
      <vt:lpstr>Нормативно-правовая база проведенного исследования:</vt:lpstr>
      <vt:lpstr>Далее на 3-6 слайдов вы должны отразить основные этапы проведенного исследования (т.е. указать выводы, сделанные вами по результатам исследования каждой из глав магистерской диссертации).</vt:lpstr>
      <vt:lpstr>Положения, выносимые на защиту: </vt:lpstr>
      <vt:lpstr>ФЕДЕРАЛЬНОЕ ГОСУДАРСТВЕННОЕ БЮДЖЕТНОЕ  ОБРАЗОВАТЕЛЬНОЕ УЧРЕЖДЕНИЕ ВЫСШЕГО ОБРАЗОВАНИЯ «ДОНСКОЙ ГОСУДАРСТВЕННЫЙ ТЕХНИЧЕСКИЙ УНИВЕРСИТЕТ» (ДГТУ)  Магистерская диссертация на тему: «………»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магистратуры «Правовой порядок и правовые ценности»  Направление подготовки: 40.04.01 Юриспруденция </dc:title>
  <dc:creator>Елена Владимировна</dc:creator>
  <cp:lastModifiedBy>Сиволапенко Елена Владимировна</cp:lastModifiedBy>
  <cp:revision>35</cp:revision>
  <dcterms:created xsi:type="dcterms:W3CDTF">2020-04-21T16:46:54Z</dcterms:created>
  <dcterms:modified xsi:type="dcterms:W3CDTF">2020-11-11T13:17:26Z</dcterms:modified>
</cp:coreProperties>
</file>